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21"/>
  </p:notesMasterIdLst>
  <p:sldIdLst>
    <p:sldId id="266" r:id="rId2"/>
    <p:sldId id="294" r:id="rId3"/>
    <p:sldId id="296" r:id="rId4"/>
    <p:sldId id="299" r:id="rId5"/>
    <p:sldId id="271" r:id="rId6"/>
    <p:sldId id="305" r:id="rId7"/>
    <p:sldId id="283" r:id="rId8"/>
    <p:sldId id="274" r:id="rId9"/>
    <p:sldId id="272" r:id="rId10"/>
    <p:sldId id="273" r:id="rId11"/>
    <p:sldId id="309" r:id="rId12"/>
    <p:sldId id="307" r:id="rId13"/>
    <p:sldId id="310" r:id="rId14"/>
    <p:sldId id="315" r:id="rId15"/>
    <p:sldId id="275" r:id="rId16"/>
    <p:sldId id="276" r:id="rId17"/>
    <p:sldId id="312" r:id="rId18"/>
    <p:sldId id="314" r:id="rId19"/>
    <p:sldId id="313"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63" autoAdjust="0"/>
    <p:restoredTop sz="87868" autoAdjust="0"/>
  </p:normalViewPr>
  <p:slideViewPr>
    <p:cSldViewPr snapToGrid="0">
      <p:cViewPr varScale="1">
        <p:scale>
          <a:sx n="100" d="100"/>
          <a:sy n="100" d="100"/>
        </p:scale>
        <p:origin x="4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4938607-0D20-4FE1-8D01-8880DB30C436}" type="datetimeFigureOut">
              <a:rPr lang="en-US" smtClean="0"/>
              <a:t>11/3/2023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7EC89C2-1E9D-4FC0-9D4E-5AAA765777C6}" type="slidenum">
              <a:rPr lang="en-US" smtClean="0"/>
              <a:t>‹#›</a:t>
            </a:fld>
            <a:endParaRPr lang="en-US"/>
          </a:p>
        </p:txBody>
      </p:sp>
    </p:spTree>
    <p:extLst>
      <p:ext uri="{BB962C8B-B14F-4D97-AF65-F5344CB8AC3E}">
        <p14:creationId xmlns:p14="http://schemas.microsoft.com/office/powerpoint/2010/main" val="93757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C89C2-1E9D-4FC0-9D4E-5AAA765777C6}" type="slidenum">
              <a:rPr lang="en-US" smtClean="0"/>
              <a:t>5</a:t>
            </a:fld>
            <a:endParaRPr lang="en-US"/>
          </a:p>
        </p:txBody>
      </p:sp>
    </p:spTree>
    <p:extLst>
      <p:ext uri="{BB962C8B-B14F-4D97-AF65-F5344CB8AC3E}">
        <p14:creationId xmlns:p14="http://schemas.microsoft.com/office/powerpoint/2010/main" val="241509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C89C2-1E9D-4FC0-9D4E-5AAA765777C6}" type="slidenum">
              <a:rPr lang="en-US" smtClean="0"/>
              <a:t>7</a:t>
            </a:fld>
            <a:endParaRPr lang="en-US"/>
          </a:p>
        </p:txBody>
      </p:sp>
    </p:spTree>
    <p:extLst>
      <p:ext uri="{BB962C8B-B14F-4D97-AF65-F5344CB8AC3E}">
        <p14:creationId xmlns:p14="http://schemas.microsoft.com/office/powerpoint/2010/main" val="1134676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C89C2-1E9D-4FC0-9D4E-5AAA765777C6}" type="slidenum">
              <a:rPr lang="en-US" smtClean="0"/>
              <a:t>9</a:t>
            </a:fld>
            <a:endParaRPr lang="en-US"/>
          </a:p>
        </p:txBody>
      </p:sp>
    </p:spTree>
    <p:extLst>
      <p:ext uri="{BB962C8B-B14F-4D97-AF65-F5344CB8AC3E}">
        <p14:creationId xmlns:p14="http://schemas.microsoft.com/office/powerpoint/2010/main" val="254869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C89C2-1E9D-4FC0-9D4E-5AAA765777C6}" type="slidenum">
              <a:rPr lang="en-US" smtClean="0"/>
              <a:t>10</a:t>
            </a:fld>
            <a:endParaRPr lang="en-US"/>
          </a:p>
        </p:txBody>
      </p:sp>
    </p:spTree>
    <p:extLst>
      <p:ext uri="{BB962C8B-B14F-4D97-AF65-F5344CB8AC3E}">
        <p14:creationId xmlns:p14="http://schemas.microsoft.com/office/powerpoint/2010/main" val="160340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C89C2-1E9D-4FC0-9D4E-5AAA765777C6}" type="slidenum">
              <a:rPr lang="en-US" smtClean="0"/>
              <a:t>16</a:t>
            </a:fld>
            <a:endParaRPr lang="en-US"/>
          </a:p>
        </p:txBody>
      </p:sp>
    </p:spTree>
    <p:extLst>
      <p:ext uri="{BB962C8B-B14F-4D97-AF65-F5344CB8AC3E}">
        <p14:creationId xmlns:p14="http://schemas.microsoft.com/office/powerpoint/2010/main" val="150007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C89C2-1E9D-4FC0-9D4E-5AAA765777C6}" type="slidenum">
              <a:rPr lang="en-US" smtClean="0"/>
              <a:t>17</a:t>
            </a:fld>
            <a:endParaRPr lang="en-US"/>
          </a:p>
        </p:txBody>
      </p:sp>
    </p:spTree>
    <p:extLst>
      <p:ext uri="{BB962C8B-B14F-4D97-AF65-F5344CB8AC3E}">
        <p14:creationId xmlns:p14="http://schemas.microsoft.com/office/powerpoint/2010/main" val="1146177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C89C2-1E9D-4FC0-9D4E-5AAA765777C6}" type="slidenum">
              <a:rPr lang="en-US" smtClean="0"/>
              <a:t>19</a:t>
            </a:fld>
            <a:endParaRPr lang="en-US"/>
          </a:p>
        </p:txBody>
      </p:sp>
    </p:spTree>
    <p:extLst>
      <p:ext uri="{BB962C8B-B14F-4D97-AF65-F5344CB8AC3E}">
        <p14:creationId xmlns:p14="http://schemas.microsoft.com/office/powerpoint/2010/main" val="2210336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ED14A51-FD03-40DF-990E-073A13A77526}" type="datetimeFigureOut">
              <a:rPr lang="en-US" smtClean="0"/>
              <a:t>11/3/2023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3600A4F-96FE-45F9-8785-5B8EEDBB72D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36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14A51-FD03-40DF-990E-073A13A7752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00A4F-96FE-45F9-8785-5B8EEDBB72DB}" type="slidenum">
              <a:rPr lang="en-US" smtClean="0"/>
              <a:t>‹#›</a:t>
            </a:fld>
            <a:endParaRPr lang="en-US"/>
          </a:p>
        </p:txBody>
      </p:sp>
    </p:spTree>
    <p:extLst>
      <p:ext uri="{BB962C8B-B14F-4D97-AF65-F5344CB8AC3E}">
        <p14:creationId xmlns:p14="http://schemas.microsoft.com/office/powerpoint/2010/main" val="190157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14A51-FD03-40DF-990E-073A13A7752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2669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14A51-FD03-40DF-990E-073A13A7752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5521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14A51-FD03-40DF-990E-073A13A7752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spTree>
    <p:extLst>
      <p:ext uri="{BB962C8B-B14F-4D97-AF65-F5344CB8AC3E}">
        <p14:creationId xmlns:p14="http://schemas.microsoft.com/office/powerpoint/2010/main" val="1014459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14A51-FD03-40DF-990E-073A13A7752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047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14A51-FD03-40DF-990E-073A13A7752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243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14A51-FD03-40DF-990E-073A13A7752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385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14A51-FD03-40DF-990E-073A13A7752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36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ED14A51-FD03-40DF-990E-073A13A7752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spTree>
    <p:extLst>
      <p:ext uri="{BB962C8B-B14F-4D97-AF65-F5344CB8AC3E}">
        <p14:creationId xmlns:p14="http://schemas.microsoft.com/office/powerpoint/2010/main" val="99736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14A51-FD03-40DF-990E-073A13A7752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spTree>
    <p:extLst>
      <p:ext uri="{BB962C8B-B14F-4D97-AF65-F5344CB8AC3E}">
        <p14:creationId xmlns:p14="http://schemas.microsoft.com/office/powerpoint/2010/main" val="26027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14A51-FD03-40DF-990E-073A13A7752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21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14A51-FD03-40DF-990E-073A13A7752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00A4F-96FE-45F9-8785-5B8EEDBB72DB}" type="slidenum">
              <a:rPr lang="en-US" smtClean="0"/>
              <a:t>‹#›</a:t>
            </a:fld>
            <a:endParaRPr lang="en-US"/>
          </a:p>
        </p:txBody>
      </p:sp>
    </p:spTree>
    <p:extLst>
      <p:ext uri="{BB962C8B-B14F-4D97-AF65-F5344CB8AC3E}">
        <p14:creationId xmlns:p14="http://schemas.microsoft.com/office/powerpoint/2010/main" val="337087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14A51-FD03-40DF-990E-073A13A77526}"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00A4F-96FE-45F9-8785-5B8EEDBB72D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36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14A51-FD03-40DF-990E-073A13A77526}"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00A4F-96FE-45F9-8785-5B8EEDBB72D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54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14A51-FD03-40DF-990E-073A13A77526}"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00A4F-96FE-45F9-8785-5B8EEDBB72DB}" type="slidenum">
              <a:rPr lang="en-US" smtClean="0"/>
              <a:t>‹#›</a:t>
            </a:fld>
            <a:endParaRPr lang="en-US"/>
          </a:p>
        </p:txBody>
      </p:sp>
    </p:spTree>
    <p:extLst>
      <p:ext uri="{BB962C8B-B14F-4D97-AF65-F5344CB8AC3E}">
        <p14:creationId xmlns:p14="http://schemas.microsoft.com/office/powerpoint/2010/main" val="145058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14A51-FD03-40DF-990E-073A13A7752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00A4F-96FE-45F9-8785-5B8EEDBB72D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74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14A51-FD03-40DF-990E-073A13A7752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00A4F-96FE-45F9-8785-5B8EEDBB72DB}" type="slidenum">
              <a:rPr lang="en-US" smtClean="0"/>
              <a:t>‹#›</a:t>
            </a:fld>
            <a:endParaRPr lang="en-US"/>
          </a:p>
        </p:txBody>
      </p:sp>
    </p:spTree>
    <p:extLst>
      <p:ext uri="{BB962C8B-B14F-4D97-AF65-F5344CB8AC3E}">
        <p14:creationId xmlns:p14="http://schemas.microsoft.com/office/powerpoint/2010/main" val="247795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D14A51-FD03-40DF-990E-073A13A77526}" type="datetimeFigureOut">
              <a:rPr lang="en-US" smtClean="0"/>
              <a:t>11/3/2023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600A4F-96FE-45F9-8785-5B8EEDBB72DB}" type="slidenum">
              <a:rPr lang="en-US" smtClean="0"/>
              <a:t>‹#›</a:t>
            </a:fld>
            <a:endParaRPr lang="en-US"/>
          </a:p>
        </p:txBody>
      </p:sp>
    </p:spTree>
    <p:extLst>
      <p:ext uri="{BB962C8B-B14F-4D97-AF65-F5344CB8AC3E}">
        <p14:creationId xmlns:p14="http://schemas.microsoft.com/office/powerpoint/2010/main" val="3370819312"/>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The JMSC screens and nominates all judges for the following:</a:t>
            </a:r>
          </a:p>
        </p:txBody>
      </p:sp>
      <p:sp>
        <p:nvSpPr>
          <p:cNvPr id="3" name="Content Placeholder 2"/>
          <p:cNvSpPr>
            <a:spLocks noGrp="1"/>
          </p:cNvSpPr>
          <p:nvPr>
            <p:ph idx="1"/>
          </p:nvPr>
        </p:nvSpPr>
        <p:spPr/>
        <p:txBody>
          <a:bodyPr>
            <a:normAutofit lnSpcReduction="10000"/>
          </a:bodyPr>
          <a:lstStyle/>
          <a:p>
            <a:r>
              <a:rPr lang="en-US" sz="2800" dirty="0"/>
              <a:t>Supreme Court</a:t>
            </a:r>
          </a:p>
          <a:p>
            <a:r>
              <a:rPr lang="en-US" sz="2800" dirty="0"/>
              <a:t>Court of Appeals</a:t>
            </a:r>
          </a:p>
          <a:p>
            <a:r>
              <a:rPr lang="en-US" sz="2800" dirty="0"/>
              <a:t>Circuit Court</a:t>
            </a:r>
          </a:p>
          <a:p>
            <a:r>
              <a:rPr lang="en-US" sz="2800" dirty="0"/>
              <a:t>Family Court</a:t>
            </a:r>
          </a:p>
          <a:p>
            <a:r>
              <a:rPr lang="en-US" sz="2800" dirty="0"/>
              <a:t>Administrative Law Court</a:t>
            </a:r>
          </a:p>
          <a:p>
            <a:r>
              <a:rPr lang="en-US" sz="2800" dirty="0"/>
              <a:t>Master-In-Equity</a:t>
            </a:r>
          </a:p>
        </p:txBody>
      </p:sp>
    </p:spTree>
    <p:extLst>
      <p:ext uri="{BB962C8B-B14F-4D97-AF65-F5344CB8AC3E}">
        <p14:creationId xmlns:p14="http://schemas.microsoft.com/office/powerpoint/2010/main" val="3082430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BallotBox Surveys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fontScale="92500"/>
          </a:bodyPr>
          <a:lstStyle/>
          <a:p>
            <a:r>
              <a:rPr lang="en-US" dirty="0"/>
              <a:t>All active members of the South Carolina Bar and Clerks of Court are sent a survey to report on the evaluative criteria of the candidates.</a:t>
            </a:r>
          </a:p>
          <a:p>
            <a:r>
              <a:rPr lang="en-US" dirty="0"/>
              <a:t>Emails used are those on file with the Supreme Court. </a:t>
            </a:r>
          </a:p>
          <a:p>
            <a:r>
              <a:rPr lang="en-US" dirty="0"/>
              <a:t>The company that we contract with to handle these surveys is </a:t>
            </a:r>
            <a:r>
              <a:rPr lang="en-US" dirty="0" err="1"/>
              <a:t>BallotBox</a:t>
            </a:r>
            <a:r>
              <a:rPr lang="en-US" dirty="0"/>
              <a:t>, out of Texas.</a:t>
            </a:r>
          </a:p>
          <a:p>
            <a:r>
              <a:rPr lang="en-US" b="1" dirty="0"/>
              <a:t>The surveys are anonymous, and responses are confidential.</a:t>
            </a:r>
          </a:p>
          <a:p>
            <a:r>
              <a:rPr lang="en-US" b="1" dirty="0"/>
              <a:t>Candidates are informed of general concerns and themes raised as well as positive themes during interview with screening attorney.  These are addressed at public hearing. </a:t>
            </a:r>
          </a:p>
          <a:p>
            <a:pPr marL="0" indent="0">
              <a:buNone/>
            </a:pPr>
            <a:endParaRPr lang="en-US" dirty="0"/>
          </a:p>
        </p:txBody>
      </p:sp>
    </p:spTree>
    <p:extLst>
      <p:ext uri="{BB962C8B-B14F-4D97-AF65-F5344CB8AC3E}">
        <p14:creationId xmlns:p14="http://schemas.microsoft.com/office/powerpoint/2010/main" val="287631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dirty="0">
                <a:solidFill>
                  <a:srgbClr val="FFFFFF"/>
                </a:solidFill>
              </a:rPr>
              <a:t>	SLED &amp; Credit Reports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95401" y="2612256"/>
            <a:ext cx="9601196" cy="3887696"/>
          </a:xfrm>
        </p:spPr>
        <p:txBody>
          <a:bodyPr>
            <a:normAutofit/>
          </a:bodyPr>
          <a:lstStyle/>
          <a:p>
            <a:pPr marL="0" indent="0">
              <a:buNone/>
            </a:pPr>
            <a:r>
              <a:rPr lang="en-US" dirty="0"/>
              <a:t>SLED reports</a:t>
            </a:r>
          </a:p>
          <a:p>
            <a:r>
              <a:rPr lang="en-US" dirty="0"/>
              <a:t>SLED conducts a thorough investigation and background check on each candidate and issues a report to the commission.  </a:t>
            </a:r>
          </a:p>
          <a:p>
            <a:pPr marL="0" indent="0">
              <a:buNone/>
            </a:pPr>
            <a:endParaRPr lang="en-US" dirty="0"/>
          </a:p>
          <a:p>
            <a:pPr marL="0" indent="0">
              <a:buNone/>
            </a:pPr>
            <a:r>
              <a:rPr lang="en-US" dirty="0"/>
              <a:t>Credit Reports</a:t>
            </a:r>
          </a:p>
          <a:p>
            <a:r>
              <a:rPr lang="en-US" dirty="0"/>
              <a:t>The Senate Clerk’s office runs a credit report for each candidate.  This report is added to the candidate’s financial file. Staff compares it to the submitted confidential financial statement.</a:t>
            </a:r>
          </a:p>
        </p:txBody>
      </p:sp>
    </p:spTree>
    <p:extLst>
      <p:ext uri="{BB962C8B-B14F-4D97-AF65-F5344CB8AC3E}">
        <p14:creationId xmlns:p14="http://schemas.microsoft.com/office/powerpoint/2010/main" val="401654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Complaints</a:t>
            </a: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r>
              <a:rPr lang="en-US" dirty="0"/>
              <a:t>If a person wishes to file a complaint and testify concerning a judicial candidate at the public hearings, he/she must submit an affidavit of complaint form with supporting documentation in person or by mail by a strict deadline.</a:t>
            </a:r>
          </a:p>
          <a:p>
            <a:endParaRPr lang="en-US" dirty="0"/>
          </a:p>
          <a:p>
            <a:r>
              <a:rPr lang="en-US" dirty="0"/>
              <a:t>For the complaint to be accepted by the Commission, it must state allegations relating to the candidate’s character, competency, or ethics.</a:t>
            </a:r>
          </a:p>
          <a:p>
            <a:r>
              <a:rPr lang="en-US" dirty="0"/>
              <a:t>Note that letters or testimony in support of candidates are prohibited</a:t>
            </a:r>
          </a:p>
        </p:txBody>
      </p:sp>
    </p:spTree>
    <p:extLst>
      <p:ext uri="{BB962C8B-B14F-4D97-AF65-F5344CB8AC3E}">
        <p14:creationId xmlns:p14="http://schemas.microsoft.com/office/powerpoint/2010/main" val="243586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Screening Attorney Interviews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95401" y="2612256"/>
            <a:ext cx="9601196" cy="3263612"/>
          </a:xfrm>
        </p:spPr>
        <p:txBody>
          <a:bodyPr>
            <a:normAutofit/>
          </a:bodyPr>
          <a:lstStyle/>
          <a:p>
            <a:r>
              <a:rPr lang="en-US" dirty="0"/>
              <a:t>Using the application documents, information received from outside sources, and staff’s investigation, the screening attorneys conduct interviews with their assigned candidates.</a:t>
            </a:r>
          </a:p>
          <a:p>
            <a:r>
              <a:rPr lang="en-US" dirty="0"/>
              <a:t>The screening attorneys provide pertinent information on each candidate to the commission in preparation for the public hearings.</a:t>
            </a:r>
          </a:p>
          <a:p>
            <a:r>
              <a:rPr lang="en-US" dirty="0"/>
              <a:t>The screening attorneys prepare the judicial candidates for the public hearings. </a:t>
            </a:r>
          </a:p>
        </p:txBody>
      </p:sp>
    </p:spTree>
    <p:extLst>
      <p:ext uri="{BB962C8B-B14F-4D97-AF65-F5344CB8AC3E}">
        <p14:creationId xmlns:p14="http://schemas.microsoft.com/office/powerpoint/2010/main" val="241591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dirty="0">
                <a:solidFill>
                  <a:srgbClr val="FFFFFF"/>
                </a:solidFill>
              </a:rPr>
              <a:t>Confidentiality of Records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95401" y="2612256"/>
            <a:ext cx="9601196" cy="3263612"/>
          </a:xfrm>
        </p:spPr>
        <p:txBody>
          <a:bodyPr>
            <a:normAutofit/>
          </a:bodyPr>
          <a:lstStyle/>
          <a:p>
            <a:r>
              <a:rPr lang="en-US" dirty="0"/>
              <a:t>Section 2-19-50 provides that all records and any information </a:t>
            </a:r>
            <a:r>
              <a:rPr lang="en-US" dirty="0" err="1"/>
              <a:t>JMSC</a:t>
            </a:r>
            <a:r>
              <a:rPr lang="en-US" dirty="0"/>
              <a:t> obtains to make findings must be kept strictly confidential and are not subject to FOIA.</a:t>
            </a:r>
          </a:p>
          <a:p>
            <a:r>
              <a:rPr lang="en-US" dirty="0"/>
              <a:t>Once materials are presented under oath at public hearing, they are not confidential.</a:t>
            </a:r>
          </a:p>
          <a:p>
            <a:r>
              <a:rPr lang="en-US" dirty="0"/>
              <a:t>After the report is issued, any confidential materials must be destroyed</a:t>
            </a:r>
          </a:p>
        </p:txBody>
      </p:sp>
    </p:spTree>
    <p:extLst>
      <p:ext uri="{BB962C8B-B14F-4D97-AF65-F5344CB8AC3E}">
        <p14:creationId xmlns:p14="http://schemas.microsoft.com/office/powerpoint/2010/main" val="251308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Public Hearing</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r>
              <a:rPr lang="en-US" dirty="0"/>
              <a:t>The candidates appear before the 10 members of the </a:t>
            </a:r>
            <a:r>
              <a:rPr lang="en-US" dirty="0" err="1"/>
              <a:t>JMSC</a:t>
            </a:r>
            <a:r>
              <a:rPr lang="en-US" dirty="0"/>
              <a:t> at the public hearing.</a:t>
            </a:r>
          </a:p>
          <a:p>
            <a:r>
              <a:rPr lang="en-US" dirty="0"/>
              <a:t>Any complaints are heard. </a:t>
            </a:r>
          </a:p>
          <a:p>
            <a:r>
              <a:rPr lang="en-US" dirty="0"/>
              <a:t>After some housekeeping questions by the screening attorney, the members of the </a:t>
            </a:r>
            <a:r>
              <a:rPr lang="en-US" dirty="0" err="1"/>
              <a:t>JMSC</a:t>
            </a:r>
            <a:r>
              <a:rPr lang="en-US" dirty="0"/>
              <a:t> can ask the candidates about any positive or negative themes uncovered during the screening process.</a:t>
            </a:r>
          </a:p>
          <a:p>
            <a:r>
              <a:rPr lang="en-US" dirty="0"/>
              <a:t>If the members want to ask a question on a private matter such as the financial records of the candidate, the </a:t>
            </a:r>
            <a:r>
              <a:rPr lang="en-US" dirty="0" err="1"/>
              <a:t>JMSC</a:t>
            </a:r>
            <a:r>
              <a:rPr lang="en-US" dirty="0"/>
              <a:t> can go into executive session where the public is escorted out of the room.</a:t>
            </a:r>
          </a:p>
        </p:txBody>
      </p:sp>
    </p:spTree>
    <p:extLst>
      <p:ext uri="{BB962C8B-B14F-4D97-AF65-F5344CB8AC3E}">
        <p14:creationId xmlns:p14="http://schemas.microsoft.com/office/powerpoint/2010/main" val="868145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dirty="0">
                <a:solidFill>
                  <a:srgbClr val="FFFFFF"/>
                </a:solidFill>
              </a:rPr>
              <a:t>Public Hearing</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lnSpcReduction="10000"/>
          </a:bodyPr>
          <a:lstStyle/>
          <a:p>
            <a:r>
              <a:rPr lang="en-US" dirty="0"/>
              <a:t>Candidates may withdraw their name from consideration at any time. At that time, records are destroyed per statute.</a:t>
            </a:r>
          </a:p>
          <a:p>
            <a:pPr marL="0" indent="0">
              <a:buNone/>
            </a:pPr>
            <a:endParaRPr lang="en-US" dirty="0"/>
          </a:p>
          <a:p>
            <a:r>
              <a:rPr lang="en-US" dirty="0"/>
              <a:t>The </a:t>
            </a:r>
            <a:r>
              <a:rPr lang="en-US" dirty="0" err="1"/>
              <a:t>JMSC</a:t>
            </a:r>
            <a:r>
              <a:rPr lang="en-US" dirty="0"/>
              <a:t> votes on whether candidate is qualified and of those candidates, may nominate up to three candidates best qualified for each seat </a:t>
            </a:r>
          </a:p>
          <a:p>
            <a:pPr lvl="1"/>
            <a:r>
              <a:rPr lang="en-US" dirty="0"/>
              <a:t>Exceptions- </a:t>
            </a:r>
          </a:p>
          <a:p>
            <a:pPr lvl="3"/>
            <a:r>
              <a:rPr lang="en-US" dirty="0"/>
              <a:t>Retired judges- vote on whether qualified to serve. If qualified, the Chief Justice may appoint judge at his discretion.</a:t>
            </a:r>
          </a:p>
          <a:p>
            <a:pPr lvl="3"/>
            <a:r>
              <a:rPr lang="en-US" dirty="0"/>
              <a:t>Masters In Equity- all qualified candidates sent to Legislative Delegation, and they vote and send the name of one candidate to Governor for consideration of appointment.</a:t>
            </a:r>
          </a:p>
          <a:p>
            <a:pPr lvl="1"/>
            <a:endParaRPr lang="en-US" dirty="0"/>
          </a:p>
        </p:txBody>
      </p:sp>
    </p:spTree>
    <p:extLst>
      <p:ext uri="{BB962C8B-B14F-4D97-AF65-F5344CB8AC3E}">
        <p14:creationId xmlns:p14="http://schemas.microsoft.com/office/powerpoint/2010/main" val="3321186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dirty="0">
                <a:solidFill>
                  <a:srgbClr val="FFFFFF"/>
                </a:solidFill>
              </a:rPr>
              <a:t>Public Hearing</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pPr lvl="1"/>
            <a:r>
              <a:rPr lang="en-US" dirty="0"/>
              <a:t>Note- if the Incumbent Judge is found not qualified, or dies, withdraws, or becomes otherwise disqualified between the time he files his application and the date of the election, then the election for that position will not be held.</a:t>
            </a:r>
          </a:p>
          <a:p>
            <a:pPr lvl="1"/>
            <a:r>
              <a:rPr lang="en-US" dirty="0"/>
              <a:t>The position is treated as a new vacancy and the entire process re-started.</a:t>
            </a:r>
          </a:p>
        </p:txBody>
      </p:sp>
    </p:spTree>
    <p:extLst>
      <p:ext uri="{BB962C8B-B14F-4D97-AF65-F5344CB8AC3E}">
        <p14:creationId xmlns:p14="http://schemas.microsoft.com/office/powerpoint/2010/main" val="3448651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dirty="0">
                <a:solidFill>
                  <a:srgbClr val="FFFFFF"/>
                </a:solidFill>
              </a:rPr>
              <a:t>Draft Report</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95401" y="2612256"/>
            <a:ext cx="9601196" cy="3449370"/>
          </a:xfrm>
        </p:spPr>
        <p:txBody>
          <a:bodyPr>
            <a:normAutofit/>
          </a:bodyPr>
          <a:lstStyle/>
          <a:p>
            <a:pPr marL="0" indent="0">
              <a:buNone/>
            </a:pPr>
            <a:endParaRPr lang="en-US" dirty="0"/>
          </a:p>
          <a:p>
            <a:pPr lvl="1"/>
            <a:r>
              <a:rPr lang="en-US" dirty="0"/>
              <a:t>The draft Report is issued and published by </a:t>
            </a:r>
            <a:r>
              <a:rPr lang="en-US" dirty="0" err="1"/>
              <a:t>JMSC</a:t>
            </a:r>
            <a:r>
              <a:rPr lang="en-US" dirty="0"/>
              <a:t> (in 2024, on Thursday, Jan. 11).</a:t>
            </a:r>
          </a:p>
          <a:p>
            <a:pPr marL="457200" lvl="1" indent="0">
              <a:buNone/>
            </a:pPr>
            <a:endParaRPr lang="en-US" dirty="0"/>
          </a:p>
          <a:p>
            <a:pPr lvl="1"/>
            <a:r>
              <a:rPr lang="en-US" dirty="0"/>
              <a:t>At least 48 hours later, the draft report becomes FINAL (in 2024, 12:00 noon, Tuesday, January 16) and at only at that point, may requests and pledges for votes be made. See Section 2-19-70(C)</a:t>
            </a:r>
          </a:p>
          <a:p>
            <a:pPr lvl="1"/>
            <a:endParaRPr lang="en-US" dirty="0"/>
          </a:p>
          <a:p>
            <a:pPr lvl="1"/>
            <a:r>
              <a:rPr lang="en-US" dirty="0"/>
              <a:t>Per statute, at least 2 weeks must pass before GA conducts election.</a:t>
            </a:r>
          </a:p>
          <a:p>
            <a:pPr marL="0" indent="0">
              <a:buNone/>
            </a:pPr>
            <a:endParaRPr lang="en-US" dirty="0"/>
          </a:p>
        </p:txBody>
      </p:sp>
    </p:spTree>
    <p:extLst>
      <p:ext uri="{BB962C8B-B14F-4D97-AF65-F5344CB8AC3E}">
        <p14:creationId xmlns:p14="http://schemas.microsoft.com/office/powerpoint/2010/main" val="2948332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dirty="0">
                <a:solidFill>
                  <a:srgbClr val="FFFFFF"/>
                </a:solidFill>
              </a:rPr>
              <a:t>Election</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95401" y="2612256"/>
            <a:ext cx="9601196" cy="3263612"/>
          </a:xfrm>
        </p:spPr>
        <p:txBody>
          <a:bodyPr>
            <a:normAutofit/>
          </a:bodyPr>
          <a:lstStyle/>
          <a:p>
            <a:pPr marL="0" indent="0">
              <a:buNone/>
            </a:pPr>
            <a:endParaRPr lang="en-US" dirty="0"/>
          </a:p>
          <a:p>
            <a:pPr marL="0" indent="0">
              <a:buNone/>
            </a:pPr>
            <a:r>
              <a:rPr lang="en-US" dirty="0"/>
              <a:t>	Concurrent resolution must be passed by both bodies setting date of election. </a:t>
            </a:r>
          </a:p>
          <a:p>
            <a:pPr marL="0" indent="0">
              <a:buNone/>
            </a:pPr>
            <a:r>
              <a:rPr lang="en-US" dirty="0"/>
              <a:t>	Election has typically been held the first or second week of February.</a:t>
            </a:r>
          </a:p>
        </p:txBody>
      </p:sp>
    </p:spTree>
    <p:extLst>
      <p:ext uri="{BB962C8B-B14F-4D97-AF65-F5344CB8AC3E}">
        <p14:creationId xmlns:p14="http://schemas.microsoft.com/office/powerpoint/2010/main" val="356627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815" y="2725615"/>
            <a:ext cx="8352692" cy="369332"/>
          </a:xfrm>
          <a:prstGeom prst="rect">
            <a:avLst/>
          </a:prstGeom>
        </p:spPr>
        <p:txBody>
          <a:bodyPr wrap="square">
            <a:spAutoFit/>
          </a:bodyPr>
          <a:lstStyle/>
          <a:p>
            <a:pPr algn="just">
              <a:defRPr/>
            </a:pPr>
            <a:r>
              <a:rPr lang="en-US" altLang="en-US" dirty="0">
                <a:cs typeface="Times New Roman" panose="02020603050405020304" pitchFamily="18" charset="0"/>
              </a:rPr>
              <a:t>	</a:t>
            </a:r>
            <a:endParaRPr lang="en-US" altLang="en-US" sz="2400" dirty="0"/>
          </a:p>
        </p:txBody>
      </p:sp>
      <p:sp>
        <p:nvSpPr>
          <p:cNvPr id="6" name="Title 5"/>
          <p:cNvSpPr>
            <a:spLocks noGrp="1"/>
          </p:cNvSpPr>
          <p:nvPr>
            <p:ph type="title"/>
          </p:nvPr>
        </p:nvSpPr>
        <p:spPr>
          <a:xfrm>
            <a:off x="1154954" y="463089"/>
            <a:ext cx="8825659" cy="1981200"/>
          </a:xfrm>
        </p:spPr>
        <p:txBody>
          <a:bodyPr/>
          <a:lstStyle/>
          <a:p>
            <a:pPr algn="ctr"/>
            <a:r>
              <a:rPr lang="en-US" altLang="en-US" sz="4000" dirty="0"/>
              <a:t>Statutory &amp; Constitutional Requirements for JMSC Candidates</a:t>
            </a:r>
            <a:endParaRPr lang="en-US" sz="4000" dirty="0"/>
          </a:p>
        </p:txBody>
      </p:sp>
      <p:sp>
        <p:nvSpPr>
          <p:cNvPr id="7" name="Text Placeholder 6"/>
          <p:cNvSpPr>
            <a:spLocks noGrp="1"/>
          </p:cNvSpPr>
          <p:nvPr>
            <p:ph type="body" sz="half" idx="2"/>
          </p:nvPr>
        </p:nvSpPr>
        <p:spPr>
          <a:xfrm>
            <a:off x="1154954" y="2725615"/>
            <a:ext cx="8825659" cy="3851030"/>
          </a:xfrm>
        </p:spPr>
        <p:txBody>
          <a:bodyPr>
            <a:normAutofit fontScale="92500" lnSpcReduction="20000"/>
          </a:bodyPr>
          <a:lstStyle/>
          <a:p>
            <a:pPr>
              <a:defRPr/>
            </a:pPr>
            <a:r>
              <a:rPr lang="en-US" altLang="en-US" sz="3100" dirty="0">
                <a:cs typeface="Times New Roman" panose="02020603050405020304" pitchFamily="18" charset="0"/>
              </a:rPr>
              <a:t>All of the candidates, no matter what judicial </a:t>
            </a:r>
          </a:p>
          <a:p>
            <a:pPr>
              <a:defRPr/>
            </a:pPr>
            <a:r>
              <a:rPr lang="en-US" altLang="en-US" sz="3100" dirty="0">
                <a:cs typeface="Times New Roman" panose="02020603050405020304" pitchFamily="18" charset="0"/>
              </a:rPr>
              <a:t>      office sought, must</a:t>
            </a:r>
            <a:r>
              <a:rPr lang="en-US" altLang="en-US" sz="3100" dirty="0"/>
              <a:t> be:</a:t>
            </a:r>
          </a:p>
          <a:p>
            <a:pPr>
              <a:defRPr/>
            </a:pPr>
            <a:r>
              <a:rPr lang="en-US" altLang="en-US" sz="3100" dirty="0"/>
              <a:t>       (1) </a:t>
            </a:r>
            <a:r>
              <a:rPr lang="en-US" altLang="en-US" sz="3100" dirty="0">
                <a:cs typeface="Times New Roman" panose="02020603050405020304" pitchFamily="18" charset="0"/>
              </a:rPr>
              <a:t>a citizen of the United States and of S.C.</a:t>
            </a:r>
            <a:r>
              <a:rPr lang="en-US" altLang="en-US" sz="3100" dirty="0"/>
              <a:t> </a:t>
            </a:r>
          </a:p>
          <a:p>
            <a:pPr>
              <a:defRPr/>
            </a:pPr>
            <a:r>
              <a:rPr lang="en-US" altLang="en-US" sz="3100" dirty="0">
                <a:cs typeface="Times New Roman" panose="02020603050405020304" pitchFamily="18" charset="0"/>
              </a:rPr>
              <a:t>       (2) at least 32 years of age; </a:t>
            </a:r>
          </a:p>
          <a:p>
            <a:pPr>
              <a:defRPr/>
            </a:pPr>
            <a:r>
              <a:rPr lang="en-US" altLang="en-US" sz="3100" dirty="0">
                <a:cs typeface="Times New Roman" panose="02020603050405020304" pitchFamily="18" charset="0"/>
              </a:rPr>
              <a:t>       (3) a licensed attorney at law for at least 8 years;      </a:t>
            </a:r>
          </a:p>
          <a:p>
            <a:pPr>
              <a:defRPr/>
            </a:pPr>
            <a:r>
              <a:rPr lang="en-US" altLang="en-US" sz="3100" dirty="0">
                <a:cs typeface="Times New Roman" panose="02020603050405020304" pitchFamily="18" charset="0"/>
              </a:rPr>
              <a:t>       (4) a resident of South Carolina for 5 years</a:t>
            </a:r>
          </a:p>
          <a:p>
            <a:pPr>
              <a:defRPr/>
            </a:pPr>
            <a:r>
              <a:rPr lang="en-US" altLang="en-US" sz="3100" dirty="0">
                <a:cs typeface="Times New Roman" panose="02020603050405020304" pitchFamily="18" charset="0"/>
              </a:rPr>
              <a:t>       preceding his/her election. </a:t>
            </a:r>
            <a:endParaRPr lang="en-US" altLang="en-US" sz="3100" dirty="0"/>
          </a:p>
          <a:p>
            <a:endParaRPr lang="en-US" dirty="0"/>
          </a:p>
        </p:txBody>
      </p:sp>
    </p:spTree>
    <p:extLst>
      <p:ext uri="{BB962C8B-B14F-4D97-AF65-F5344CB8AC3E}">
        <p14:creationId xmlns:p14="http://schemas.microsoft.com/office/powerpoint/2010/main" val="59248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evaluative criteria must each judicial candidate meet?</a:t>
            </a:r>
          </a:p>
        </p:txBody>
      </p:sp>
      <p:sp>
        <p:nvSpPr>
          <p:cNvPr id="3" name="Content Placeholder 2"/>
          <p:cNvSpPr>
            <a:spLocks noGrp="1"/>
          </p:cNvSpPr>
          <p:nvPr>
            <p:ph idx="1"/>
          </p:nvPr>
        </p:nvSpPr>
        <p:spPr>
          <a:xfrm>
            <a:off x="1103312" y="2390775"/>
            <a:ext cx="9086893" cy="4166544"/>
          </a:xfrm>
        </p:spPr>
        <p:txBody>
          <a:bodyPr>
            <a:normAutofit/>
          </a:bodyPr>
          <a:lstStyle/>
          <a:p>
            <a:r>
              <a:rPr lang="en-US" sz="2000" dirty="0"/>
              <a:t>1)	constitutional qualifications;</a:t>
            </a:r>
          </a:p>
          <a:p>
            <a:r>
              <a:rPr lang="en-US" sz="2000" dirty="0"/>
              <a:t>2)	ethical fitness;</a:t>
            </a:r>
          </a:p>
          <a:p>
            <a:r>
              <a:rPr lang="en-US" sz="2000" dirty="0"/>
              <a:t>3)	professional and academic ability;</a:t>
            </a:r>
          </a:p>
          <a:p>
            <a:r>
              <a:rPr lang="en-US" sz="2000" dirty="0"/>
              <a:t>4)	character;</a:t>
            </a:r>
          </a:p>
          <a:p>
            <a:r>
              <a:rPr lang="en-US" sz="2000" dirty="0"/>
              <a:t>5)	reputation;</a:t>
            </a:r>
          </a:p>
          <a:p>
            <a:r>
              <a:rPr lang="en-US" sz="2000" dirty="0"/>
              <a:t>6)	physical health;</a:t>
            </a:r>
          </a:p>
          <a:p>
            <a:r>
              <a:rPr lang="en-US" sz="2000" dirty="0"/>
              <a:t>7)	mental stability;</a:t>
            </a:r>
          </a:p>
          <a:p>
            <a:r>
              <a:rPr lang="en-US" sz="2000" dirty="0"/>
              <a:t>8)	experience; and</a:t>
            </a:r>
          </a:p>
          <a:p>
            <a:r>
              <a:rPr lang="en-US" sz="2000" dirty="0"/>
              <a:t>9)	judicial temperament.</a:t>
            </a:r>
          </a:p>
        </p:txBody>
      </p:sp>
    </p:spTree>
    <p:extLst>
      <p:ext uri="{BB962C8B-B14F-4D97-AF65-F5344CB8AC3E}">
        <p14:creationId xmlns:p14="http://schemas.microsoft.com/office/powerpoint/2010/main" val="330760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43A25DE-A311-765D-8C30-F03FEB008104}"/>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254860" y="0"/>
            <a:ext cx="9682280" cy="6858000"/>
          </a:xfrm>
          <a:prstGeom prst="rect">
            <a:avLst/>
          </a:prstGeom>
        </p:spPr>
      </p:pic>
    </p:spTree>
    <p:extLst>
      <p:ext uri="{BB962C8B-B14F-4D97-AF65-F5344CB8AC3E}">
        <p14:creationId xmlns:p14="http://schemas.microsoft.com/office/powerpoint/2010/main" val="156916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Application Materials</a:t>
            </a:r>
          </a:p>
        </p:txBody>
      </p:sp>
      <p:sp>
        <p:nvSpPr>
          <p:cNvPr id="3" name="Content Placeholder 2"/>
          <p:cNvSpPr>
            <a:spLocks noGrp="1"/>
          </p:cNvSpPr>
          <p:nvPr>
            <p:ph idx="1"/>
          </p:nvPr>
        </p:nvSpPr>
        <p:spPr>
          <a:xfrm>
            <a:off x="1104293" y="2350869"/>
            <a:ext cx="8946541" cy="4195481"/>
          </a:xfrm>
        </p:spPr>
        <p:txBody>
          <a:bodyPr>
            <a:normAutofit/>
          </a:bodyPr>
          <a:lstStyle/>
          <a:p>
            <a:pPr algn="just"/>
            <a:r>
              <a:rPr lang="en-US" dirty="0"/>
              <a:t>The candidate submits  a minimum of eight application documents to include a personal data questionnaire (PDQ), Sworn Statement, JMSC Economic Interest Form, State Ethics Commission Form (SEI), Confidential Financial Statement, five letters of recommendation, CLE reports for the past five years, and writing samples if seeking an open seat.</a:t>
            </a:r>
          </a:p>
          <a:p>
            <a:pPr algn="just"/>
            <a:r>
              <a:rPr lang="en-US" dirty="0"/>
              <a:t>The application documents must be turned in no later than a published  deadline to be considered a judicial candidate.  </a:t>
            </a:r>
          </a:p>
        </p:txBody>
      </p:sp>
    </p:spTree>
    <p:extLst>
      <p:ext uri="{BB962C8B-B14F-4D97-AF65-F5344CB8AC3E}">
        <p14:creationId xmlns:p14="http://schemas.microsoft.com/office/powerpoint/2010/main" val="145508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F47D-F8AC-15BB-3E61-BAF4DF6AA5E9}"/>
              </a:ext>
            </a:extLst>
          </p:cNvPr>
          <p:cNvSpPr>
            <a:spLocks noGrp="1"/>
          </p:cNvSpPr>
          <p:nvPr>
            <p:ph type="title" idx="4294967295"/>
          </p:nvPr>
        </p:nvSpPr>
        <p:spPr>
          <a:xfrm>
            <a:off x="1641763" y="663287"/>
            <a:ext cx="9302750" cy="5248275"/>
          </a:xfrm>
        </p:spPr>
        <p:txBody>
          <a:bodyPr>
            <a:normAutofit fontScale="90000"/>
          </a:bodyPr>
          <a:lstStyle/>
          <a:p>
            <a:pPr algn="ctr">
              <a:buClr>
                <a:schemeClr val="bg2">
                  <a:lumMod val="60000"/>
                  <a:lumOff val="40000"/>
                </a:schemeClr>
              </a:buClr>
            </a:pPr>
            <a:br>
              <a:rPr lang="en-US" sz="3200" dirty="0"/>
            </a:br>
            <a:br>
              <a:rPr lang="en-US" sz="3200" dirty="0"/>
            </a:br>
            <a:r>
              <a:rPr lang="en-US" sz="3200" b="1" dirty="0"/>
              <a:t>Materials Gathered from Outside Sources:</a:t>
            </a:r>
            <a:br>
              <a:rPr lang="en-US" sz="3200" b="1" dirty="0"/>
            </a:br>
            <a:br>
              <a:rPr lang="en-US" sz="3200" b="1" dirty="0"/>
            </a:br>
            <a:r>
              <a:rPr lang="en-US" sz="3200" b="1" dirty="0"/>
              <a:t>Citizens Committee Reports</a:t>
            </a:r>
            <a:br>
              <a:rPr lang="en-US" sz="3200" b="1" dirty="0"/>
            </a:br>
            <a:r>
              <a:rPr lang="en-US" sz="3200" b="1" dirty="0"/>
              <a:t>Grievance Reports</a:t>
            </a:r>
            <a:br>
              <a:rPr lang="en-US" sz="3200" b="1" dirty="0"/>
            </a:br>
            <a:r>
              <a:rPr lang="en-US" sz="3200" b="1" dirty="0"/>
              <a:t>Credit Reports</a:t>
            </a:r>
            <a:br>
              <a:rPr lang="en-US" sz="3200" b="1" dirty="0"/>
            </a:br>
            <a:r>
              <a:rPr lang="en-US" sz="3200" b="1" dirty="0" err="1"/>
              <a:t>BallotBox</a:t>
            </a:r>
            <a:r>
              <a:rPr lang="en-US" sz="3200" b="1" dirty="0"/>
              <a:t> Survey Results</a:t>
            </a:r>
            <a:br>
              <a:rPr lang="en-US" sz="3200" b="1" dirty="0"/>
            </a:br>
            <a:r>
              <a:rPr lang="en-US" sz="3200" b="1" dirty="0"/>
              <a:t>SLED Reports</a:t>
            </a:r>
            <a:br>
              <a:rPr lang="en-US" sz="3200" b="1" dirty="0"/>
            </a:br>
            <a:r>
              <a:rPr lang="en-US" sz="3200" b="1" dirty="0"/>
              <a:t>SC Bar Reports</a:t>
            </a:r>
            <a:br>
              <a:rPr lang="en-US" sz="3200" b="1" dirty="0"/>
            </a:br>
            <a:r>
              <a:rPr lang="en-US" sz="3200" b="1" dirty="0"/>
              <a:t>Complaints</a:t>
            </a:r>
          </a:p>
        </p:txBody>
      </p:sp>
    </p:spTree>
    <p:extLst>
      <p:ext uri="{BB962C8B-B14F-4D97-AF65-F5344CB8AC3E}">
        <p14:creationId xmlns:p14="http://schemas.microsoft.com/office/powerpoint/2010/main" val="184598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Citizens Committee Reports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95401" y="2612256"/>
            <a:ext cx="9601196" cy="3263612"/>
          </a:xfrm>
        </p:spPr>
        <p:txBody>
          <a:bodyPr>
            <a:normAutofit fontScale="92500" lnSpcReduction="20000"/>
          </a:bodyPr>
          <a:lstStyle/>
          <a:p>
            <a:r>
              <a:rPr lang="en-US" sz="2200" dirty="0"/>
              <a:t>The candidates are “researched” and interviewed by one of the five Citizens Committees in the state.   The committees are comprised of up to 10 members from the Pee Dee, Lowcountry, Upstate, Piedmont, and Midlands regions.</a:t>
            </a:r>
          </a:p>
          <a:p>
            <a:pPr lvl="1"/>
            <a:r>
              <a:rPr lang="en-US" sz="1800" dirty="0"/>
              <a:t>Members appointed by Chair and VC of </a:t>
            </a:r>
            <a:r>
              <a:rPr lang="en-US" sz="1800" dirty="0" err="1"/>
              <a:t>JMSC</a:t>
            </a:r>
            <a:endParaRPr lang="en-US" sz="1800" dirty="0"/>
          </a:p>
          <a:p>
            <a:endParaRPr lang="en-US" sz="2200" dirty="0"/>
          </a:p>
          <a:p>
            <a:r>
              <a:rPr lang="en-US" sz="2200" dirty="0"/>
              <a:t>The committees issue reports for each candidate based on the 9 evaluative criteria.</a:t>
            </a:r>
          </a:p>
          <a:p>
            <a:endParaRPr lang="en-US" sz="2200" dirty="0"/>
          </a:p>
          <a:p>
            <a:r>
              <a:rPr lang="en-US" sz="2200" dirty="0"/>
              <a:t>The screening attorneys and </a:t>
            </a:r>
            <a:r>
              <a:rPr lang="en-US" sz="2200" dirty="0" err="1"/>
              <a:t>JMSC</a:t>
            </a:r>
            <a:r>
              <a:rPr lang="en-US" sz="2200" dirty="0"/>
              <a:t> members receive reports from each committee, and they are made a part of the public record at the public hearing.</a:t>
            </a:r>
          </a:p>
          <a:p>
            <a:endParaRPr lang="en-US" sz="2200" dirty="0"/>
          </a:p>
          <a:p>
            <a:endParaRPr lang="en-US" sz="2200" dirty="0"/>
          </a:p>
        </p:txBody>
      </p:sp>
    </p:spTree>
    <p:extLst>
      <p:ext uri="{BB962C8B-B14F-4D97-AF65-F5344CB8AC3E}">
        <p14:creationId xmlns:p14="http://schemas.microsoft.com/office/powerpoint/2010/main" val="2441032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SC Bar Reports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pPr>
              <a:lnSpc>
                <a:spcPct val="90000"/>
              </a:lnSpc>
            </a:pPr>
            <a:endParaRPr lang="en-US" sz="2200" dirty="0"/>
          </a:p>
          <a:p>
            <a:pPr>
              <a:lnSpc>
                <a:spcPct val="90000"/>
              </a:lnSpc>
            </a:pPr>
            <a:r>
              <a:rPr lang="en-US" sz="2200" dirty="0"/>
              <a:t>The candidates are “researched” and interviewed by the SC Bar’s </a:t>
            </a:r>
            <a:r>
              <a:rPr lang="en-US" sz="2200" dirty="0" err="1"/>
              <a:t>JQC</a:t>
            </a:r>
            <a:r>
              <a:rPr lang="en-US" sz="2200" dirty="0"/>
              <a:t>.  </a:t>
            </a:r>
          </a:p>
          <a:p>
            <a:pPr>
              <a:lnSpc>
                <a:spcPct val="90000"/>
              </a:lnSpc>
            </a:pPr>
            <a:r>
              <a:rPr lang="en-US" sz="2200" dirty="0"/>
              <a:t>The SC Bar has specific criteria that they attempt to meet as they research each candidate.  For example, at least 30 phone calls are made on each candidate during the investigation. </a:t>
            </a:r>
          </a:p>
          <a:p>
            <a:pPr>
              <a:lnSpc>
                <a:spcPct val="90000"/>
              </a:lnSpc>
            </a:pPr>
            <a:r>
              <a:rPr lang="en-US" sz="2200" dirty="0"/>
              <a:t>The SC Bar asks questions about substantive law and background information during the interview.</a:t>
            </a:r>
          </a:p>
          <a:p>
            <a:pPr>
              <a:lnSpc>
                <a:spcPct val="90000"/>
              </a:lnSpc>
            </a:pPr>
            <a:r>
              <a:rPr lang="en-US" sz="2200" dirty="0"/>
              <a:t>The SC Bar issues reports for each candidate based on the 9 evaluative criteria.</a:t>
            </a:r>
          </a:p>
          <a:p>
            <a:pPr>
              <a:lnSpc>
                <a:spcPct val="90000"/>
              </a:lnSpc>
            </a:pPr>
            <a:r>
              <a:rPr lang="en-US" sz="2200" dirty="0"/>
              <a:t>The screening attorneys and </a:t>
            </a:r>
            <a:r>
              <a:rPr lang="en-US" sz="2200" dirty="0" err="1"/>
              <a:t>JMSC</a:t>
            </a:r>
            <a:r>
              <a:rPr lang="en-US" sz="2200" dirty="0"/>
              <a:t> members receive the SC Bar reports and they are made public record at the public hearing.</a:t>
            </a:r>
          </a:p>
          <a:p>
            <a:pPr>
              <a:lnSpc>
                <a:spcPct val="90000"/>
              </a:lnSpc>
            </a:pPr>
            <a:endParaRPr lang="en-US" sz="2200" dirty="0"/>
          </a:p>
        </p:txBody>
      </p:sp>
    </p:spTree>
    <p:extLst>
      <p:ext uri="{BB962C8B-B14F-4D97-AF65-F5344CB8AC3E}">
        <p14:creationId xmlns:p14="http://schemas.microsoft.com/office/powerpoint/2010/main" val="283792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Grievance Reports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95401" y="2612256"/>
            <a:ext cx="9601196" cy="3263612"/>
          </a:xfrm>
        </p:spPr>
        <p:txBody>
          <a:bodyPr>
            <a:normAutofit/>
          </a:bodyPr>
          <a:lstStyle/>
          <a:p>
            <a:r>
              <a:rPr lang="en-US" dirty="0" err="1"/>
              <a:t>JMSC</a:t>
            </a:r>
            <a:r>
              <a:rPr lang="en-US" dirty="0"/>
              <a:t> receives letters from the Commission on Lawyer Conduct and the Commission on Judicial Conduct stating whether there is a record of discipline from the Supreme Court in the area of misconduct.</a:t>
            </a:r>
          </a:p>
        </p:txBody>
      </p:sp>
    </p:spTree>
    <p:extLst>
      <p:ext uri="{BB962C8B-B14F-4D97-AF65-F5344CB8AC3E}">
        <p14:creationId xmlns:p14="http://schemas.microsoft.com/office/powerpoint/2010/main" val="10149951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4533</TotalTime>
  <Words>1231</Words>
  <Application>Microsoft Office PowerPoint</Application>
  <PresentationFormat>Widescreen</PresentationFormat>
  <Paragraphs>104</Paragraphs>
  <Slides>19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Garamond</vt:lpstr>
      <vt:lpstr>Organic</vt:lpstr>
      <vt:lpstr>The JMSC screens and nominates all judges for the following:</vt:lpstr>
      <vt:lpstr>Statutory &amp; Constitutional Requirements for JMSC Candidates</vt:lpstr>
      <vt:lpstr>What evaluative criteria must each judicial candidate meet?</vt:lpstr>
      <vt:lpstr>PowerPoint Presentation</vt:lpstr>
      <vt:lpstr> Application Materials</vt:lpstr>
      <vt:lpstr>  Materials Gathered from Outside Sources:  Citizens Committee Reports Grievance Reports Credit Reports BallotBox Survey Results SLED Reports SC Bar Reports Complaints</vt:lpstr>
      <vt:lpstr>Citizens Committee Reports</vt:lpstr>
      <vt:lpstr>SC Bar Reports</vt:lpstr>
      <vt:lpstr>Grievance Reports</vt:lpstr>
      <vt:lpstr>BallotBox Surveys</vt:lpstr>
      <vt:lpstr> SLED &amp; Credit Reports</vt:lpstr>
      <vt:lpstr>Complaints</vt:lpstr>
      <vt:lpstr>Screening Attorney Interviews</vt:lpstr>
      <vt:lpstr>Confidentiality of Records</vt:lpstr>
      <vt:lpstr>Public Hearing</vt:lpstr>
      <vt:lpstr>Public Hearing</vt:lpstr>
      <vt:lpstr>Public Hearing</vt:lpstr>
      <vt:lpstr>Draft Report</vt:lpstr>
      <vt:lpstr>Election</vt:lpstr>
    </vt:vector>
  </TitlesOfParts>
  <Company>Legislative Services Agency (LSA)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Election of Judges in South Carolina</dc:title>
  <dc:creator>Elizabeth Brogdon</dc:creator>
  <cp:lastModifiedBy>Lindi Putnam</cp:lastModifiedBy>
  <cp:revision>77</cp:revision>
  <cp:lastPrinted>2022-12-12T16:01:56Z</cp:lastPrinted>
  <dcterms:created xsi:type="dcterms:W3CDTF">2015-06-03T17:36:49Z</dcterms:created>
  <dcterms:modified xsi:type="dcterms:W3CDTF">2023-11-03T17:24:45Z</dcterms:modified>
</cp:coreProperties>
</file>